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56" r:id="rId3"/>
    <p:sldId id="257" r:id="rId4"/>
    <p:sldId id="258" r:id="rId5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Helios Extended" panose="020B0604020202020204" charset="0"/>
      <p:regular r:id="rId10"/>
    </p:embeddedFont>
    <p:embeddedFont>
      <p:font typeface="Helios Extended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1254" y="-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2.jpe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0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hyperlink" Target="https://novadoba.com.ua/437977-cherkaska-uchenytsya-zdobula-peremogu-na-mizhnarodnomu-konkursi.htm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5.jpeg"/><Relationship Id="rId16" Type="http://schemas.openxmlformats.org/officeDocument/2006/relationships/image" Target="../media/image35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0.svg"/><Relationship Id="rId5" Type="http://schemas.openxmlformats.org/officeDocument/2006/relationships/image" Target="../media/image10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18" Type="http://schemas.openxmlformats.org/officeDocument/2006/relationships/image" Target="../media/image48.svg"/><Relationship Id="rId3" Type="http://schemas.openxmlformats.org/officeDocument/2006/relationships/image" Target="../media/image8.jpeg"/><Relationship Id="rId7" Type="http://schemas.openxmlformats.org/officeDocument/2006/relationships/image" Target="../media/image28.svg"/><Relationship Id="rId12" Type="http://schemas.openxmlformats.org/officeDocument/2006/relationships/image" Target="../media/image44.svg"/><Relationship Id="rId17" Type="http://schemas.openxmlformats.org/officeDocument/2006/relationships/image" Target="../media/image47.png"/><Relationship Id="rId2" Type="http://schemas.openxmlformats.org/officeDocument/2006/relationships/image" Target="../media/image39.jpeg"/><Relationship Id="rId16" Type="http://schemas.openxmlformats.org/officeDocument/2006/relationships/image" Target="../media/image30.sv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3.png"/><Relationship Id="rId5" Type="http://schemas.openxmlformats.org/officeDocument/2006/relationships/image" Target="../media/image10.svg"/><Relationship Id="rId15" Type="http://schemas.openxmlformats.org/officeDocument/2006/relationships/image" Target="../media/image29.png"/><Relationship Id="rId10" Type="http://schemas.openxmlformats.org/officeDocument/2006/relationships/image" Target="../media/image42.svg"/><Relationship Id="rId19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45223" y="1108676"/>
            <a:ext cx="9079638" cy="405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9"/>
              </a:lnSpc>
            </a:pPr>
            <a:r>
              <a:rPr lang="en-US" sz="5000" b="1" spc="2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Overhaul of buildings of Municipal non-profit enterprise</a:t>
            </a:r>
            <a:r>
              <a:rPr lang="en-US" sz="5000" b="1" spc="29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«Cherkasy City Maternity Hospital «Mother and Child Center»»</a:t>
            </a:r>
          </a:p>
        </p:txBody>
      </p:sp>
      <p:sp>
        <p:nvSpPr>
          <p:cNvPr id="18" name="Freeform 18"/>
          <p:cNvSpPr/>
          <p:nvPr/>
        </p:nvSpPr>
        <p:spPr>
          <a:xfrm>
            <a:off x="9867587" y="976390"/>
            <a:ext cx="7705482" cy="4083905"/>
          </a:xfrm>
          <a:custGeom>
            <a:avLst/>
            <a:gdLst/>
            <a:ahLst/>
            <a:cxnLst/>
            <a:rect l="l" t="t" r="r" b="b"/>
            <a:pathLst>
              <a:path w="7705482" h="4083905">
                <a:moveTo>
                  <a:pt x="0" y="0"/>
                </a:moveTo>
                <a:lnTo>
                  <a:pt x="7705482" y="0"/>
                </a:lnTo>
                <a:lnTo>
                  <a:pt x="7705482" y="4083905"/>
                </a:lnTo>
                <a:lnTo>
                  <a:pt x="0" y="40839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867587" y="5421126"/>
            <a:ext cx="7705482" cy="4111510"/>
          </a:xfrm>
          <a:custGeom>
            <a:avLst/>
            <a:gdLst/>
            <a:ahLst/>
            <a:cxnLst/>
            <a:rect l="l" t="t" r="r" b="b"/>
            <a:pathLst>
              <a:path w="7705482" h="4111510">
                <a:moveTo>
                  <a:pt x="0" y="0"/>
                </a:moveTo>
                <a:lnTo>
                  <a:pt x="7705482" y="0"/>
                </a:lnTo>
                <a:lnTo>
                  <a:pt x="7705482" y="4111511"/>
                </a:lnTo>
                <a:lnTo>
                  <a:pt x="0" y="41115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5586" t="-54741" r="-17287" b="-7038"/>
            </a:stretch>
          </a:blipFill>
        </p:spPr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BBA5A81E-AC67-441B-9A45-444243E6DBFD}"/>
              </a:ext>
            </a:extLst>
          </p:cNvPr>
          <p:cNvSpPr/>
          <p:nvPr/>
        </p:nvSpPr>
        <p:spPr>
          <a:xfrm>
            <a:off x="-1788546" y="622683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C162CB7F-69A1-4C61-8013-B39CA7673BF0}"/>
              </a:ext>
            </a:extLst>
          </p:cNvPr>
          <p:cNvSpPr/>
          <p:nvPr/>
        </p:nvSpPr>
        <p:spPr>
          <a:xfrm>
            <a:off x="245223" y="8748084"/>
            <a:ext cx="2009401" cy="1122753"/>
          </a:xfrm>
          <a:custGeom>
            <a:avLst/>
            <a:gdLst/>
            <a:ahLst/>
            <a:cxnLst/>
            <a:rect l="l" t="t" r="r" b="b"/>
            <a:pathLst>
              <a:path w="2009401" h="1122753">
                <a:moveTo>
                  <a:pt x="0" y="0"/>
                </a:moveTo>
                <a:lnTo>
                  <a:pt x="2009401" y="0"/>
                </a:lnTo>
                <a:lnTo>
                  <a:pt x="2009401" y="1122753"/>
                </a:lnTo>
                <a:lnTo>
                  <a:pt x="0" y="11227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360" b="-2741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61492" y="8544257"/>
            <a:ext cx="8288762" cy="1525154"/>
            <a:chOff x="0" y="0"/>
            <a:chExt cx="2183048" cy="4016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83049" cy="401687"/>
            </a:xfrm>
            <a:custGeom>
              <a:avLst/>
              <a:gdLst/>
              <a:ahLst/>
              <a:cxnLst/>
              <a:rect l="l" t="t" r="r" b="b"/>
              <a:pathLst>
                <a:path w="2183049" h="401687">
                  <a:moveTo>
                    <a:pt x="0" y="0"/>
                  </a:moveTo>
                  <a:lnTo>
                    <a:pt x="2183049" y="0"/>
                  </a:lnTo>
                  <a:lnTo>
                    <a:pt x="2183049" y="401687"/>
                  </a:lnTo>
                  <a:lnTo>
                    <a:pt x="0" y="40168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83048" cy="439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13243" y="-368036"/>
            <a:ext cx="19046131" cy="11859926"/>
            <a:chOff x="0" y="0"/>
            <a:chExt cx="5016265" cy="31236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16265" cy="3123602"/>
            </a:xfrm>
            <a:custGeom>
              <a:avLst/>
              <a:gdLst/>
              <a:ahLst/>
              <a:cxnLst/>
              <a:rect l="l" t="t" r="r" b="b"/>
              <a:pathLst>
                <a:path w="5016265" h="3123602">
                  <a:moveTo>
                    <a:pt x="0" y="0"/>
                  </a:moveTo>
                  <a:lnTo>
                    <a:pt x="5016265" y="0"/>
                  </a:lnTo>
                  <a:lnTo>
                    <a:pt x="5016265" y="3123602"/>
                  </a:lnTo>
                  <a:lnTo>
                    <a:pt x="0" y="3123602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16265" cy="3161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47222" y="201487"/>
            <a:ext cx="17593557" cy="2014999"/>
            <a:chOff x="0" y="0"/>
            <a:chExt cx="4633694" cy="5306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33694" cy="530699"/>
            </a:xfrm>
            <a:custGeom>
              <a:avLst/>
              <a:gdLst/>
              <a:ahLst/>
              <a:cxnLst/>
              <a:rect l="l" t="t" r="r" b="b"/>
              <a:pathLst>
                <a:path w="4633694" h="530699">
                  <a:moveTo>
                    <a:pt x="0" y="0"/>
                  </a:moveTo>
                  <a:lnTo>
                    <a:pt x="4633694" y="0"/>
                  </a:lnTo>
                  <a:lnTo>
                    <a:pt x="4633694" y="530699"/>
                  </a:lnTo>
                  <a:lnTo>
                    <a:pt x="0" y="53069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633694" cy="568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5400000" flipH="1">
            <a:off x="15491244" y="-2413074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1" y="0"/>
                </a:moveTo>
                <a:lnTo>
                  <a:pt x="0" y="0"/>
                </a:lnTo>
                <a:lnTo>
                  <a:pt x="0" y="4826148"/>
                </a:lnTo>
                <a:lnTo>
                  <a:pt x="4765821" y="4826148"/>
                </a:lnTo>
                <a:lnTo>
                  <a:pt x="47658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9429811" y="2483186"/>
            <a:ext cx="8510968" cy="5798432"/>
          </a:xfrm>
          <a:custGeom>
            <a:avLst/>
            <a:gdLst/>
            <a:ahLst/>
            <a:cxnLst/>
            <a:rect l="l" t="t" r="r" b="b"/>
            <a:pathLst>
              <a:path w="8510968" h="5798432">
                <a:moveTo>
                  <a:pt x="0" y="0"/>
                </a:moveTo>
                <a:lnTo>
                  <a:pt x="8510967" y="0"/>
                </a:lnTo>
                <a:lnTo>
                  <a:pt x="8510967" y="5798432"/>
                </a:lnTo>
                <a:lnTo>
                  <a:pt x="0" y="5798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52" t="-26452" r="-1840" b="-27069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flipH="1">
            <a:off x="15461080" y="626380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2068944" y="7473921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3" y="0"/>
                </a:lnTo>
                <a:lnTo>
                  <a:pt x="4404423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347222" y="2483186"/>
            <a:ext cx="8796778" cy="5798432"/>
            <a:chOff x="0" y="0"/>
            <a:chExt cx="2316847" cy="152715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16847" cy="1527159"/>
            </a:xfrm>
            <a:custGeom>
              <a:avLst/>
              <a:gdLst/>
              <a:ahLst/>
              <a:cxnLst/>
              <a:rect l="l" t="t" r="r" b="b"/>
              <a:pathLst>
                <a:path w="2316847" h="1527159">
                  <a:moveTo>
                    <a:pt x="0" y="0"/>
                  </a:moveTo>
                  <a:lnTo>
                    <a:pt x="2316847" y="0"/>
                  </a:lnTo>
                  <a:lnTo>
                    <a:pt x="2316847" y="1527159"/>
                  </a:lnTo>
                  <a:lnTo>
                    <a:pt x="0" y="1527159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2316847" cy="1584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851" r="-191602" b="-48017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564414" y="8771551"/>
            <a:ext cx="3583105" cy="1115203"/>
            <a:chOff x="0" y="0"/>
            <a:chExt cx="4777474" cy="14869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94121" cy="1486938"/>
            </a:xfrm>
            <a:custGeom>
              <a:avLst/>
              <a:gdLst/>
              <a:ahLst/>
              <a:cxnLst/>
              <a:rect l="l" t="t" r="r" b="b"/>
              <a:pathLst>
                <a:path w="1494121" h="1486938">
                  <a:moveTo>
                    <a:pt x="0" y="0"/>
                  </a:moveTo>
                  <a:lnTo>
                    <a:pt x="1494121" y="0"/>
                  </a:lnTo>
                  <a:lnTo>
                    <a:pt x="1494121" y="1486938"/>
                  </a:lnTo>
                  <a:lnTo>
                    <a:pt x="0" y="1486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3290536" y="0"/>
              <a:ext cx="1486938" cy="1486938"/>
            </a:xfrm>
            <a:custGeom>
              <a:avLst/>
              <a:gdLst/>
              <a:ahLst/>
              <a:cxnLst/>
              <a:rect l="l" t="t" r="r" b="b"/>
              <a:pathLst>
                <a:path w="1486938" h="1486938">
                  <a:moveTo>
                    <a:pt x="0" y="0"/>
                  </a:moveTo>
                  <a:lnTo>
                    <a:pt x="1486938" y="0"/>
                  </a:lnTo>
                  <a:lnTo>
                    <a:pt x="1486938" y="1486938"/>
                  </a:lnTo>
                  <a:lnTo>
                    <a:pt x="0" y="1486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645268" y="0"/>
              <a:ext cx="1494121" cy="1486938"/>
            </a:xfrm>
            <a:custGeom>
              <a:avLst/>
              <a:gdLst/>
              <a:ahLst/>
              <a:cxnLst/>
              <a:rect l="l" t="t" r="r" b="b"/>
              <a:pathLst>
                <a:path w="1494121" h="1486938">
                  <a:moveTo>
                    <a:pt x="0" y="0"/>
                  </a:moveTo>
                  <a:lnTo>
                    <a:pt x="1494121" y="0"/>
                  </a:lnTo>
                  <a:lnTo>
                    <a:pt x="1494121" y="1486938"/>
                  </a:lnTo>
                  <a:lnTo>
                    <a:pt x="0" y="1486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942" r="-892" b="-942"/>
              </a:stretch>
            </a:blipFill>
          </p:spPr>
        </p:sp>
      </p:grpSp>
      <p:sp>
        <p:nvSpPr>
          <p:cNvPr id="31" name="AutoShape 31"/>
          <p:cNvSpPr/>
          <p:nvPr/>
        </p:nvSpPr>
        <p:spPr>
          <a:xfrm>
            <a:off x="7357962" y="9782760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32" name="Freeform 32"/>
          <p:cNvSpPr/>
          <p:nvPr/>
        </p:nvSpPr>
        <p:spPr>
          <a:xfrm>
            <a:off x="1129564" y="4891181"/>
            <a:ext cx="703992" cy="782213"/>
          </a:xfrm>
          <a:custGeom>
            <a:avLst/>
            <a:gdLst/>
            <a:ahLst/>
            <a:cxnLst/>
            <a:rect l="l" t="t" r="r" b="b"/>
            <a:pathLst>
              <a:path w="703992" h="782213">
                <a:moveTo>
                  <a:pt x="0" y="0"/>
                </a:moveTo>
                <a:lnTo>
                  <a:pt x="703992" y="0"/>
                </a:lnTo>
                <a:lnTo>
                  <a:pt x="703992" y="782213"/>
                </a:lnTo>
                <a:lnTo>
                  <a:pt x="0" y="782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105994" y="5877316"/>
            <a:ext cx="727562" cy="772974"/>
          </a:xfrm>
          <a:custGeom>
            <a:avLst/>
            <a:gdLst/>
            <a:ahLst/>
            <a:cxnLst/>
            <a:rect l="l" t="t" r="r" b="b"/>
            <a:pathLst>
              <a:path w="727562" h="772974">
                <a:moveTo>
                  <a:pt x="0" y="0"/>
                </a:moveTo>
                <a:lnTo>
                  <a:pt x="727562" y="0"/>
                </a:lnTo>
                <a:lnTo>
                  <a:pt x="727562" y="772974"/>
                </a:lnTo>
                <a:lnTo>
                  <a:pt x="0" y="772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255870" y="7055525"/>
            <a:ext cx="427810" cy="836792"/>
          </a:xfrm>
          <a:custGeom>
            <a:avLst/>
            <a:gdLst/>
            <a:ahLst/>
            <a:cxnLst/>
            <a:rect l="l" t="t" r="r" b="b"/>
            <a:pathLst>
              <a:path w="427810" h="836792">
                <a:moveTo>
                  <a:pt x="0" y="0"/>
                </a:moveTo>
                <a:lnTo>
                  <a:pt x="427810" y="0"/>
                </a:lnTo>
                <a:lnTo>
                  <a:pt x="427810" y="836791"/>
                </a:lnTo>
                <a:lnTo>
                  <a:pt x="0" y="83679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660144" y="736041"/>
            <a:ext cx="16750431" cy="123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5"/>
              </a:lnSpc>
            </a:pPr>
            <a:r>
              <a:rPr lang="en-US" sz="3432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Overhaul of buildings of Municipal non-profit enterprise  «Cherkasy City Maternity Hospital «Mother and Child Center»»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119306" y="5037307"/>
            <a:ext cx="7024694" cy="352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Maternity patients: 1 225 individuals</a:t>
            </a: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</a:t>
            </a: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Newborns: 1 227 individuals</a:t>
            </a:r>
          </a:p>
          <a:p>
            <a:pPr algn="l">
              <a:lnSpc>
                <a:spcPts val="3966"/>
              </a:lnSpc>
            </a:pPr>
            <a:endParaRPr lang="en-US" sz="283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Women: 82 596 individuals, of whom 710 have undergone surgery</a:t>
            </a:r>
          </a:p>
          <a:p>
            <a:pPr algn="l">
              <a:lnSpc>
                <a:spcPts val="3966"/>
              </a:lnSpc>
            </a:pPr>
            <a:endParaRPr lang="en-US" sz="283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6195902" y="8860376"/>
            <a:ext cx="9803698" cy="78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761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</a:t>
            </a:r>
          </a:p>
          <a:p>
            <a:pPr algn="ctr">
              <a:lnSpc>
                <a:spcPts val="2926"/>
              </a:lnSpc>
            </a:pPr>
            <a:r>
              <a:rPr lang="en-US" sz="2761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1 780 400 EUR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40954" y="2802100"/>
            <a:ext cx="8209314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institution provides obstetric and gynecological care 24/7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40954" y="4138775"/>
            <a:ext cx="8344658" cy="457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8"/>
              </a:lnSpc>
            </a:pPr>
            <a:r>
              <a:rPr lang="en-US" sz="2627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Contingent of the establishment per year: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292" r="-40707" b="-11285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50859" y="-1004373"/>
            <a:ext cx="18989718" cy="11456361"/>
            <a:chOff x="0" y="0"/>
            <a:chExt cx="5001407" cy="3017313"/>
          </a:xfrm>
        </p:grpSpPr>
        <p:sp>
          <p:nvSpPr>
            <p:cNvPr id="4" name="Freeform 4">
              <a:hlinkClick r:id="rId3" tooltip="https://novadoba.com.ua/437977-cherkaska-uchenytsya-zdobula-peremogu-na-mizhnarodnomu-konkursi.html"/>
            </p:cNvPr>
            <p:cNvSpPr/>
            <p:nvPr/>
          </p:nvSpPr>
          <p:spPr>
            <a:xfrm>
              <a:off x="0" y="0"/>
              <a:ext cx="5001407" cy="3017313"/>
            </a:xfrm>
            <a:custGeom>
              <a:avLst/>
              <a:gdLst/>
              <a:ahLst/>
              <a:cxnLst/>
              <a:rect l="l" t="t" r="r" b="b"/>
              <a:pathLst>
                <a:path w="5001407" h="3017313">
                  <a:moveTo>
                    <a:pt x="0" y="0"/>
                  </a:moveTo>
                  <a:lnTo>
                    <a:pt x="5001407" y="0"/>
                  </a:lnTo>
                  <a:lnTo>
                    <a:pt x="5001407" y="3017313"/>
                  </a:lnTo>
                  <a:lnTo>
                    <a:pt x="0" y="3017313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01407" cy="30554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389039" y="701711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04943" y="148517"/>
            <a:ext cx="14478113" cy="5234007"/>
          </a:xfrm>
          <a:custGeom>
            <a:avLst/>
            <a:gdLst/>
            <a:ahLst/>
            <a:cxnLst/>
            <a:rect l="l" t="t" r="r" b="b"/>
            <a:pathLst>
              <a:path w="14478113" h="5234007">
                <a:moveTo>
                  <a:pt x="0" y="0"/>
                </a:moveTo>
                <a:lnTo>
                  <a:pt x="14478114" y="0"/>
                </a:lnTo>
                <a:lnTo>
                  <a:pt x="14478114" y="5234007"/>
                </a:lnTo>
                <a:lnTo>
                  <a:pt x="0" y="5234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088" t="-76921" b="-160796"/>
            </a:stretch>
          </a:blipFill>
        </p:spPr>
      </p:sp>
      <p:sp>
        <p:nvSpPr>
          <p:cNvPr id="8" name="Freeform 8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8100000" flipH="1">
            <a:off x="15211195" y="-1381308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885332" y="7173503"/>
            <a:ext cx="6778625" cy="3210272"/>
            <a:chOff x="0" y="0"/>
            <a:chExt cx="1501729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682428" y="9307247"/>
            <a:ext cx="1394411" cy="779127"/>
          </a:xfrm>
          <a:custGeom>
            <a:avLst/>
            <a:gdLst/>
            <a:ahLst/>
            <a:cxnLst/>
            <a:rect l="l" t="t" r="r" b="b"/>
            <a:pathLst>
              <a:path w="1394411" h="779127">
                <a:moveTo>
                  <a:pt x="0" y="0"/>
                </a:moveTo>
                <a:lnTo>
                  <a:pt x="1394411" y="0"/>
                </a:lnTo>
                <a:lnTo>
                  <a:pt x="1394411" y="779128"/>
                </a:lnTo>
                <a:lnTo>
                  <a:pt x="0" y="7791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-5277717" y="6616765"/>
            <a:ext cx="6778625" cy="3210272"/>
            <a:chOff x="0" y="0"/>
            <a:chExt cx="1501729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963494" y="6355396"/>
            <a:ext cx="995152" cy="690387"/>
          </a:xfrm>
          <a:custGeom>
            <a:avLst/>
            <a:gdLst/>
            <a:ahLst/>
            <a:cxnLst/>
            <a:rect l="l" t="t" r="r" b="b"/>
            <a:pathLst>
              <a:path w="995152" h="690387">
                <a:moveTo>
                  <a:pt x="0" y="0"/>
                </a:moveTo>
                <a:lnTo>
                  <a:pt x="995153" y="0"/>
                </a:lnTo>
                <a:lnTo>
                  <a:pt x="995153" y="690387"/>
                </a:lnTo>
                <a:lnTo>
                  <a:pt x="0" y="6903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096122" y="6543548"/>
            <a:ext cx="737494" cy="614886"/>
          </a:xfrm>
          <a:custGeom>
            <a:avLst/>
            <a:gdLst/>
            <a:ahLst/>
            <a:cxnLst/>
            <a:rect l="l" t="t" r="r" b="b"/>
            <a:pathLst>
              <a:path w="737494" h="614886">
                <a:moveTo>
                  <a:pt x="0" y="0"/>
                </a:moveTo>
                <a:lnTo>
                  <a:pt x="737494" y="0"/>
                </a:lnTo>
                <a:lnTo>
                  <a:pt x="737494" y="614885"/>
                </a:lnTo>
                <a:lnTo>
                  <a:pt x="0" y="6148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131513" y="7568284"/>
            <a:ext cx="737494" cy="628881"/>
          </a:xfrm>
          <a:custGeom>
            <a:avLst/>
            <a:gdLst/>
            <a:ahLst/>
            <a:cxnLst/>
            <a:rect l="l" t="t" r="r" b="b"/>
            <a:pathLst>
              <a:path w="737494" h="628881">
                <a:moveTo>
                  <a:pt x="0" y="0"/>
                </a:moveTo>
                <a:lnTo>
                  <a:pt x="737494" y="0"/>
                </a:lnTo>
                <a:lnTo>
                  <a:pt x="737494" y="628881"/>
                </a:lnTo>
                <a:lnTo>
                  <a:pt x="0" y="6288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082930" y="7320953"/>
            <a:ext cx="684580" cy="749199"/>
          </a:xfrm>
          <a:custGeom>
            <a:avLst/>
            <a:gdLst/>
            <a:ahLst/>
            <a:cxnLst/>
            <a:rect l="l" t="t" r="r" b="b"/>
            <a:pathLst>
              <a:path w="684580" h="749199">
                <a:moveTo>
                  <a:pt x="0" y="0"/>
                </a:moveTo>
                <a:lnTo>
                  <a:pt x="684580" y="0"/>
                </a:lnTo>
                <a:lnTo>
                  <a:pt x="684580" y="749199"/>
                </a:lnTo>
                <a:lnTo>
                  <a:pt x="0" y="7491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105630" y="8358496"/>
            <a:ext cx="639179" cy="727373"/>
          </a:xfrm>
          <a:custGeom>
            <a:avLst/>
            <a:gdLst/>
            <a:ahLst/>
            <a:cxnLst/>
            <a:rect l="l" t="t" r="r" b="b"/>
            <a:pathLst>
              <a:path w="639179" h="727373">
                <a:moveTo>
                  <a:pt x="0" y="0"/>
                </a:moveTo>
                <a:lnTo>
                  <a:pt x="639179" y="0"/>
                </a:lnTo>
                <a:lnTo>
                  <a:pt x="639179" y="727374"/>
                </a:lnTo>
                <a:lnTo>
                  <a:pt x="0" y="72737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250647" y="8187640"/>
            <a:ext cx="6773016" cy="105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1"/>
              </a:lnSpc>
            </a:pPr>
            <a:r>
              <a:rPr lang="en-US" sz="2400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arrangement of buildings entrances to ensure accessibility for people with limited mobility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65744" y="5709702"/>
            <a:ext cx="11092129" cy="535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sz="3460" b="1" spc="5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works: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50647" y="6605245"/>
            <a:ext cx="5558036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facade renovation of the buildings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202382" y="6680087"/>
            <a:ext cx="6800750" cy="210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thermal modernization of building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connection to independent power sources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15971630" y="928277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t="-18851" r="-191602" b="-48017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3250647" y="7226237"/>
            <a:ext cx="5755085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old wooden blocks 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with new ones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66" r="-30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701718" y="-405559"/>
            <a:ext cx="18989718" cy="10662752"/>
            <a:chOff x="0" y="0"/>
            <a:chExt cx="5001407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1407" cy="2808297"/>
            </a:xfrm>
            <a:custGeom>
              <a:avLst/>
              <a:gdLst/>
              <a:ahLst/>
              <a:cxnLst/>
              <a:rect l="l" t="t" r="r" b="b"/>
              <a:pathLst>
                <a:path w="5001407" h="2808297">
                  <a:moveTo>
                    <a:pt x="0" y="0"/>
                  </a:moveTo>
                  <a:lnTo>
                    <a:pt x="5001407" y="0"/>
                  </a:lnTo>
                  <a:lnTo>
                    <a:pt x="5001407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01407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6890" y="5245191"/>
            <a:ext cx="7705482" cy="4111510"/>
          </a:xfrm>
          <a:custGeom>
            <a:avLst/>
            <a:gdLst/>
            <a:ahLst/>
            <a:cxnLst/>
            <a:rect l="l" t="t" r="r" b="b"/>
            <a:pathLst>
              <a:path w="7705482" h="4111510">
                <a:moveTo>
                  <a:pt x="0" y="0"/>
                </a:moveTo>
                <a:lnTo>
                  <a:pt x="7705481" y="0"/>
                </a:lnTo>
                <a:lnTo>
                  <a:pt x="7705481" y="4111510"/>
                </a:lnTo>
                <a:lnTo>
                  <a:pt x="0" y="4111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586" t="-54741" r="-17287" b="-703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275322" y="5946113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3" y="0"/>
                </a:lnTo>
                <a:lnTo>
                  <a:pt x="4404423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3502800" y="7173503"/>
            <a:ext cx="6778625" cy="3210272"/>
            <a:chOff x="0" y="0"/>
            <a:chExt cx="1501729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8100000" flipH="1">
            <a:off x="15484415" y="-1555845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4"/>
                </a:lnTo>
                <a:lnTo>
                  <a:pt x="3911711" y="3874224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898652" y="2999237"/>
            <a:ext cx="8781651" cy="6357464"/>
            <a:chOff x="0" y="0"/>
            <a:chExt cx="3801301" cy="27519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01301" cy="2751947"/>
            </a:xfrm>
            <a:custGeom>
              <a:avLst/>
              <a:gdLst/>
              <a:ahLst/>
              <a:cxnLst/>
              <a:rect l="l" t="t" r="r" b="b"/>
              <a:pathLst>
                <a:path w="3801301" h="2751947">
                  <a:moveTo>
                    <a:pt x="0" y="0"/>
                  </a:moveTo>
                  <a:lnTo>
                    <a:pt x="3801301" y="0"/>
                  </a:lnTo>
                  <a:lnTo>
                    <a:pt x="3801301" y="2751947"/>
                  </a:lnTo>
                  <a:lnTo>
                    <a:pt x="0" y="275194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801301" cy="2790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352648" y="8652057"/>
            <a:ext cx="6778625" cy="3210272"/>
            <a:chOff x="0" y="0"/>
            <a:chExt cx="1501729" cy="711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926890" y="840220"/>
            <a:ext cx="7705482" cy="4083905"/>
          </a:xfrm>
          <a:custGeom>
            <a:avLst/>
            <a:gdLst/>
            <a:ahLst/>
            <a:cxnLst/>
            <a:rect l="l" t="t" r="r" b="b"/>
            <a:pathLst>
              <a:path w="7705482" h="4083905">
                <a:moveTo>
                  <a:pt x="0" y="0"/>
                </a:moveTo>
                <a:lnTo>
                  <a:pt x="7705481" y="0"/>
                </a:lnTo>
                <a:lnTo>
                  <a:pt x="7705481" y="4083905"/>
                </a:lnTo>
                <a:lnTo>
                  <a:pt x="0" y="40839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8898652" y="840220"/>
            <a:ext cx="8781651" cy="1930417"/>
            <a:chOff x="0" y="0"/>
            <a:chExt cx="3801301" cy="83561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801301" cy="835617"/>
            </a:xfrm>
            <a:custGeom>
              <a:avLst/>
              <a:gdLst/>
              <a:ahLst/>
              <a:cxnLst/>
              <a:rect l="l" t="t" r="r" b="b"/>
              <a:pathLst>
                <a:path w="3801301" h="835617">
                  <a:moveTo>
                    <a:pt x="0" y="0"/>
                  </a:moveTo>
                  <a:lnTo>
                    <a:pt x="3801301" y="0"/>
                  </a:lnTo>
                  <a:lnTo>
                    <a:pt x="3801301" y="835617"/>
                  </a:lnTo>
                  <a:lnTo>
                    <a:pt x="0" y="83561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3801301" cy="873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9294901" y="7408425"/>
            <a:ext cx="512913" cy="511631"/>
          </a:xfrm>
          <a:custGeom>
            <a:avLst/>
            <a:gdLst/>
            <a:ahLst/>
            <a:cxnLst/>
            <a:rect l="l" t="t" r="r" b="b"/>
            <a:pathLst>
              <a:path w="512913" h="511631">
                <a:moveTo>
                  <a:pt x="0" y="0"/>
                </a:moveTo>
                <a:lnTo>
                  <a:pt x="512914" y="0"/>
                </a:lnTo>
                <a:lnTo>
                  <a:pt x="512914" y="511631"/>
                </a:lnTo>
                <a:lnTo>
                  <a:pt x="0" y="5116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348203" y="8570541"/>
            <a:ext cx="406311" cy="416195"/>
          </a:xfrm>
          <a:custGeom>
            <a:avLst/>
            <a:gdLst/>
            <a:ahLst/>
            <a:cxnLst/>
            <a:rect l="l" t="t" r="r" b="b"/>
            <a:pathLst>
              <a:path w="406311" h="416195">
                <a:moveTo>
                  <a:pt x="0" y="0"/>
                </a:moveTo>
                <a:lnTo>
                  <a:pt x="406310" y="0"/>
                </a:lnTo>
                <a:lnTo>
                  <a:pt x="406310" y="416196"/>
                </a:lnTo>
                <a:lnTo>
                  <a:pt x="0" y="4161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423030" y="3284018"/>
            <a:ext cx="256656" cy="565634"/>
          </a:xfrm>
          <a:custGeom>
            <a:avLst/>
            <a:gdLst/>
            <a:ahLst/>
            <a:cxnLst/>
            <a:rect l="l" t="t" r="r" b="b"/>
            <a:pathLst>
              <a:path w="256656" h="565634">
                <a:moveTo>
                  <a:pt x="0" y="0"/>
                </a:moveTo>
                <a:lnTo>
                  <a:pt x="256656" y="0"/>
                </a:lnTo>
                <a:lnTo>
                  <a:pt x="256656" y="565634"/>
                </a:lnTo>
                <a:lnTo>
                  <a:pt x="0" y="5656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148190" y="5828791"/>
            <a:ext cx="681151" cy="472549"/>
          </a:xfrm>
          <a:custGeom>
            <a:avLst/>
            <a:gdLst/>
            <a:ahLst/>
            <a:cxnLst/>
            <a:rect l="l" t="t" r="r" b="b"/>
            <a:pathLst>
              <a:path w="681151" h="472549">
                <a:moveTo>
                  <a:pt x="0" y="0"/>
                </a:moveTo>
                <a:lnTo>
                  <a:pt x="681151" y="0"/>
                </a:lnTo>
                <a:lnTo>
                  <a:pt x="681151" y="472548"/>
                </a:lnTo>
                <a:lnTo>
                  <a:pt x="0" y="4725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323790" y="4364002"/>
            <a:ext cx="455135" cy="588998"/>
          </a:xfrm>
          <a:custGeom>
            <a:avLst/>
            <a:gdLst/>
            <a:ahLst/>
            <a:cxnLst/>
            <a:rect l="l" t="t" r="r" b="b"/>
            <a:pathLst>
              <a:path w="455135" h="588998">
                <a:moveTo>
                  <a:pt x="0" y="0"/>
                </a:moveTo>
                <a:lnTo>
                  <a:pt x="455135" y="0"/>
                </a:lnTo>
                <a:lnTo>
                  <a:pt x="455135" y="588998"/>
                </a:lnTo>
                <a:lnTo>
                  <a:pt x="0" y="5889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9144000" y="1365797"/>
            <a:ext cx="8212805" cy="151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2"/>
              </a:lnSpc>
            </a:pPr>
            <a:r>
              <a:rPr lang="en-US" sz="2785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insulation and renovation of the establishment’s buildings facades </a:t>
            </a:r>
          </a:p>
          <a:p>
            <a:pPr algn="ctr">
              <a:lnSpc>
                <a:spcPts val="2952"/>
              </a:lnSpc>
            </a:pPr>
            <a:r>
              <a:rPr lang="en-US" sz="2785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will ensure: </a:t>
            </a:r>
          </a:p>
          <a:p>
            <a:pPr algn="ctr">
              <a:lnSpc>
                <a:spcPts val="2952"/>
              </a:lnSpc>
            </a:pPr>
            <a:endParaRPr lang="en-US" sz="2785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18851" r="-191602" b="-48017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10075195" y="3253795"/>
            <a:ext cx="7605109" cy="6345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7"/>
              </a:lnSpc>
            </a:pPr>
            <a:r>
              <a:rPr lang="en-US" sz="279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temperature conditions inside the premises</a:t>
            </a:r>
          </a:p>
          <a:p>
            <a:pPr algn="l">
              <a:lnSpc>
                <a:spcPts val="2957"/>
              </a:lnSpc>
            </a:pPr>
            <a:endParaRPr lang="en-US" sz="279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57"/>
              </a:lnSpc>
            </a:pPr>
            <a:r>
              <a:rPr lang="en-US" sz="279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an optimized temperature regulation within the premises</a:t>
            </a:r>
          </a:p>
          <a:p>
            <a:pPr algn="l">
              <a:lnSpc>
                <a:spcPts val="2957"/>
              </a:lnSpc>
            </a:pPr>
            <a:endParaRPr lang="en-US" sz="279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57"/>
              </a:lnSpc>
            </a:pPr>
            <a:r>
              <a:rPr lang="en-US" sz="279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preservation of external enclosing structures and facade elements from the effects of aggressive environmental conditions</a:t>
            </a:r>
          </a:p>
          <a:p>
            <a:pPr algn="l">
              <a:lnSpc>
                <a:spcPts val="2957"/>
              </a:lnSpc>
            </a:pPr>
            <a:endParaRPr lang="en-US" sz="279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57"/>
              </a:lnSpc>
            </a:pPr>
            <a:r>
              <a:rPr lang="en-US" sz="279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increasing the degree of inclusiveness of the building</a:t>
            </a:r>
          </a:p>
          <a:p>
            <a:pPr algn="l">
              <a:lnSpc>
                <a:spcPts val="2957"/>
              </a:lnSpc>
            </a:pPr>
            <a:endParaRPr lang="en-US" sz="279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57"/>
              </a:lnSpc>
            </a:pPr>
            <a:r>
              <a:rPr lang="en-US" sz="279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increasing the number of births by 500 cases </a:t>
            </a:r>
          </a:p>
          <a:p>
            <a:pPr algn="l">
              <a:lnSpc>
                <a:spcPts val="2957"/>
              </a:lnSpc>
            </a:pPr>
            <a:endParaRPr lang="en-US" sz="279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</Words>
  <Application>Microsoft Office PowerPoint</Application>
  <PresentationFormat>Довільний</PresentationFormat>
  <Paragraphs>30</Paragraphs>
  <Slides>4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</vt:i4>
      </vt:variant>
    </vt:vector>
  </HeadingPairs>
  <TitlesOfParts>
    <vt:vector size="9" baseType="lpstr">
      <vt:lpstr>Calibri</vt:lpstr>
      <vt:lpstr>Helios Extended</vt:lpstr>
      <vt:lpstr>Helios Extended Bold</vt:lpstr>
      <vt:lpstr>Arial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cp:lastModifiedBy>Sisan Mession</cp:lastModifiedBy>
  <cp:revision>3</cp:revision>
  <dcterms:created xsi:type="dcterms:W3CDTF">2006-08-16T00:00:00Z</dcterms:created>
  <dcterms:modified xsi:type="dcterms:W3CDTF">2024-11-06T14:03:14Z</dcterms:modified>
  <dc:identifier>DAGTDkWGydA</dc:identifier>
</cp:coreProperties>
</file>